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528" r:id="rId2"/>
    <p:sldId id="527" r:id="rId3"/>
    <p:sldId id="529" r:id="rId4"/>
    <p:sldId id="530" r:id="rId5"/>
    <p:sldId id="508" r:id="rId6"/>
    <p:sldId id="509" r:id="rId7"/>
    <p:sldId id="541" r:id="rId8"/>
    <p:sldId id="543" r:id="rId9"/>
    <p:sldId id="539" r:id="rId10"/>
    <p:sldId id="548" r:id="rId11"/>
    <p:sldId id="544" r:id="rId12"/>
    <p:sldId id="545" r:id="rId13"/>
    <p:sldId id="546" r:id="rId14"/>
    <p:sldId id="547" r:id="rId15"/>
    <p:sldId id="540" r:id="rId16"/>
    <p:sldId id="511" r:id="rId17"/>
    <p:sldId id="532" r:id="rId18"/>
    <p:sldId id="51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0099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5" autoAdjust="0"/>
    <p:restoredTop sz="83333" autoAdjust="0"/>
  </p:normalViewPr>
  <p:slideViewPr>
    <p:cSldViewPr snapToGrid="0" snapToObjects="1" showGuides="1">
      <p:cViewPr varScale="1">
        <p:scale>
          <a:sx n="41" d="100"/>
          <a:sy n="41" d="100"/>
        </p:scale>
        <p:origin x="-163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36" d="100"/>
          <a:sy n="36" d="100"/>
        </p:scale>
        <p:origin x="-1046" y="-8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wu\Documents\Meetings\2014\2014-09-22%20Geneva%20EUMETSAT\Presentation\SN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wu\Documents\Meetings\2014\2014-09-22%20Geneva%20EUMETSAT\Presentation\SN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wu\Documents\Meetings\2014\2014-09-22%20Geneva%20EUMETSAT\Presentation\SN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wu\Documents\Meetings\2014\2014-09-22%20Geneva%20EUMETSAT\Presentation\S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plotArea>
      <c:layout/>
      <c:lineChart>
        <c:grouping val="standard"/>
        <c:ser>
          <c:idx val="0"/>
          <c:order val="0"/>
          <c:tx>
            <c:strRef>
              <c:f>'METOP-A'!$B$1</c:f>
              <c:strCache>
                <c:ptCount val="1"/>
                <c:pt idx="0">
                  <c:v>315nm</c:v>
                </c:pt>
              </c:strCache>
            </c:strRef>
          </c:tx>
          <c:spPr>
            <a:ln w="19050"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  <a:ln>
                <a:solidFill>
                  <a:srgbClr val="CC0099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'METOP-A'!$B$2:$B$12</c:f>
              <c:numCache>
                <c:formatCode>0.0000</c:formatCode>
                <c:ptCount val="11"/>
                <c:pt idx="0">
                  <c:v>0.87330900000000011</c:v>
                </c:pt>
                <c:pt idx="1">
                  <c:v>0.86360190000000014</c:v>
                </c:pt>
                <c:pt idx="2">
                  <c:v>0.86011899999999997</c:v>
                </c:pt>
                <c:pt idx="3">
                  <c:v>0.89907709999999996</c:v>
                </c:pt>
                <c:pt idx="4">
                  <c:v>0.86162510000000014</c:v>
                </c:pt>
                <c:pt idx="5">
                  <c:v>0.87718839999999998</c:v>
                </c:pt>
                <c:pt idx="6">
                  <c:v>0.85504010000000008</c:v>
                </c:pt>
                <c:pt idx="7">
                  <c:v>0.84104900000000016</c:v>
                </c:pt>
                <c:pt idx="8">
                  <c:v>0.85176520000000011</c:v>
                </c:pt>
                <c:pt idx="9">
                  <c:v>0.81951059999999987</c:v>
                </c:pt>
                <c:pt idx="10">
                  <c:v>0.83782630000000002</c:v>
                </c:pt>
              </c:numCache>
            </c:numRef>
          </c:val>
        </c:ser>
        <c:ser>
          <c:idx val="1"/>
          <c:order val="1"/>
          <c:tx>
            <c:strRef>
              <c:f>'METOP-A'!$C$1</c:f>
              <c:strCache>
                <c:ptCount val="1"/>
                <c:pt idx="0">
                  <c:v>325nm</c:v>
                </c:pt>
              </c:strCache>
            </c:strRef>
          </c:tx>
          <c:spPr>
            <a:ln w="19050">
              <a:solidFill>
                <a:srgbClr val="000066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'METOP-A'!$C$2:$C$12</c:f>
              <c:numCache>
                <c:formatCode>0.0000</c:formatCode>
                <c:ptCount val="11"/>
                <c:pt idx="0">
                  <c:v>0.8532767</c:v>
                </c:pt>
                <c:pt idx="1">
                  <c:v>0.86370700000000011</c:v>
                </c:pt>
                <c:pt idx="2">
                  <c:v>0.8615024</c:v>
                </c:pt>
                <c:pt idx="3">
                  <c:v>0.89588829999999997</c:v>
                </c:pt>
                <c:pt idx="4">
                  <c:v>0.86892470000000011</c:v>
                </c:pt>
                <c:pt idx="5">
                  <c:v>0.88261229999999991</c:v>
                </c:pt>
                <c:pt idx="6">
                  <c:v>0.86713220000000002</c:v>
                </c:pt>
                <c:pt idx="7">
                  <c:v>0.8587587000000001</c:v>
                </c:pt>
                <c:pt idx="8">
                  <c:v>0.85976580000000014</c:v>
                </c:pt>
                <c:pt idx="9">
                  <c:v>0.83986890000000003</c:v>
                </c:pt>
                <c:pt idx="10">
                  <c:v>0.84743919999999984</c:v>
                </c:pt>
              </c:numCache>
            </c:numRef>
          </c:val>
        </c:ser>
        <c:ser>
          <c:idx val="2"/>
          <c:order val="2"/>
          <c:tx>
            <c:strRef>
              <c:f>'METOP-A'!$D$1</c:f>
              <c:strCache>
                <c:ptCount val="1"/>
                <c:pt idx="0">
                  <c:v>335nm</c:v>
                </c:pt>
              </c:strCache>
            </c:strRef>
          </c:tx>
          <c:spPr>
            <a:ln w="19050">
              <a:solidFill>
                <a:srgbClr val="0033CC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'METOP-A'!$D$2:$D$12</c:f>
              <c:numCache>
                <c:formatCode>0.0000</c:formatCode>
                <c:ptCount val="11"/>
                <c:pt idx="0">
                  <c:v>0.87693270000000001</c:v>
                </c:pt>
                <c:pt idx="1">
                  <c:v>0.87999030000000011</c:v>
                </c:pt>
                <c:pt idx="2">
                  <c:v>0.87941619999999987</c:v>
                </c:pt>
                <c:pt idx="3">
                  <c:v>0.91472070000000005</c:v>
                </c:pt>
                <c:pt idx="4">
                  <c:v>0.89449659999999986</c:v>
                </c:pt>
                <c:pt idx="5">
                  <c:v>0.90390879999999996</c:v>
                </c:pt>
                <c:pt idx="6">
                  <c:v>0.89370159999999998</c:v>
                </c:pt>
                <c:pt idx="7">
                  <c:v>0.88980110000000001</c:v>
                </c:pt>
                <c:pt idx="8">
                  <c:v>0.88793639999999985</c:v>
                </c:pt>
                <c:pt idx="9">
                  <c:v>0.87154410000000004</c:v>
                </c:pt>
                <c:pt idx="10">
                  <c:v>0.87448459999999983</c:v>
                </c:pt>
              </c:numCache>
            </c:numRef>
          </c:val>
        </c:ser>
        <c:ser>
          <c:idx val="3"/>
          <c:order val="3"/>
          <c:tx>
            <c:strRef>
              <c:f>'METOP-A'!$E$1</c:f>
              <c:strCache>
                <c:ptCount val="1"/>
                <c:pt idx="0">
                  <c:v>345nm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'METOP-A'!$E$2:$E$12</c:f>
              <c:numCache>
                <c:formatCode>0.0000</c:formatCode>
                <c:ptCount val="11"/>
                <c:pt idx="0">
                  <c:v>0.89910190000000001</c:v>
                </c:pt>
                <c:pt idx="1">
                  <c:v>0.90456229999999982</c:v>
                </c:pt>
                <c:pt idx="2">
                  <c:v>0.90466089999999999</c:v>
                </c:pt>
                <c:pt idx="3">
                  <c:v>0.93283159999999998</c:v>
                </c:pt>
                <c:pt idx="4">
                  <c:v>0.92257149999999999</c:v>
                </c:pt>
                <c:pt idx="5">
                  <c:v>0.93252120000000005</c:v>
                </c:pt>
                <c:pt idx="6">
                  <c:v>0.92311069999999984</c:v>
                </c:pt>
                <c:pt idx="7">
                  <c:v>0.91405700000000001</c:v>
                </c:pt>
                <c:pt idx="8">
                  <c:v>0.90922530000000001</c:v>
                </c:pt>
                <c:pt idx="9">
                  <c:v>0.89869619999999983</c:v>
                </c:pt>
                <c:pt idx="10">
                  <c:v>0.89879690000000001</c:v>
                </c:pt>
              </c:numCache>
            </c:numRef>
          </c:val>
        </c:ser>
        <c:ser>
          <c:idx val="4"/>
          <c:order val="4"/>
          <c:tx>
            <c:strRef>
              <c:f>'METOP-A'!$F$1</c:f>
              <c:strCache>
                <c:ptCount val="1"/>
                <c:pt idx="0">
                  <c:v>355nm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'METOP-A'!$F$2:$F$12</c:f>
              <c:numCache>
                <c:formatCode>0.0000</c:formatCode>
                <c:ptCount val="11"/>
                <c:pt idx="0">
                  <c:v>0.93905099999999997</c:v>
                </c:pt>
                <c:pt idx="1">
                  <c:v>0.89950239999999992</c:v>
                </c:pt>
                <c:pt idx="2">
                  <c:v>0.90340419999999988</c:v>
                </c:pt>
                <c:pt idx="3">
                  <c:v>0.93660940000000015</c:v>
                </c:pt>
                <c:pt idx="4">
                  <c:v>0.92418540000000005</c:v>
                </c:pt>
                <c:pt idx="5">
                  <c:v>0.92995779999999983</c:v>
                </c:pt>
                <c:pt idx="6">
                  <c:v>0.92615460000000005</c:v>
                </c:pt>
                <c:pt idx="7">
                  <c:v>0.92758649999999987</c:v>
                </c:pt>
                <c:pt idx="8">
                  <c:v>0.91903299999999988</c:v>
                </c:pt>
                <c:pt idx="9">
                  <c:v>0.91063890000000003</c:v>
                </c:pt>
                <c:pt idx="10">
                  <c:v>0.90740609999999988</c:v>
                </c:pt>
              </c:numCache>
            </c:numRef>
          </c:val>
        </c:ser>
        <c:ser>
          <c:idx val="5"/>
          <c:order val="5"/>
          <c:tx>
            <c:strRef>
              <c:f>'METOP-A'!$G$1</c:f>
              <c:strCache>
                <c:ptCount val="1"/>
                <c:pt idx="0">
                  <c:v>365nm</c:v>
                </c:pt>
              </c:strCache>
            </c:strRef>
          </c:tx>
          <c:spPr>
            <a:ln w="19050"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'METOP-A'!$G$2:$G$12</c:f>
              <c:numCache>
                <c:formatCode>0.0000</c:formatCode>
                <c:ptCount val="11"/>
                <c:pt idx="0">
                  <c:v>0.9290160999999999</c:v>
                </c:pt>
                <c:pt idx="1">
                  <c:v>0.91187510000000005</c:v>
                </c:pt>
                <c:pt idx="2">
                  <c:v>0.91899090000000005</c:v>
                </c:pt>
                <c:pt idx="3">
                  <c:v>0.93868320000000005</c:v>
                </c:pt>
                <c:pt idx="4">
                  <c:v>0.93641379999999985</c:v>
                </c:pt>
                <c:pt idx="5">
                  <c:v>0.94332680000000002</c:v>
                </c:pt>
                <c:pt idx="6">
                  <c:v>0.93940840000000003</c:v>
                </c:pt>
                <c:pt idx="7">
                  <c:v>0.93541849999999993</c:v>
                </c:pt>
                <c:pt idx="8">
                  <c:v>0.92068309999999998</c:v>
                </c:pt>
                <c:pt idx="9">
                  <c:v>0.91774560000000016</c:v>
                </c:pt>
                <c:pt idx="10">
                  <c:v>0.91467719999999997</c:v>
                </c:pt>
              </c:numCache>
            </c:numRef>
          </c:val>
        </c:ser>
        <c:ser>
          <c:idx val="6"/>
          <c:order val="6"/>
          <c:tx>
            <c:strRef>
              <c:f>'METOP-A'!$H$1</c:f>
              <c:strCache>
                <c:ptCount val="1"/>
                <c:pt idx="0">
                  <c:v>375nm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'METOP-A'!$H$2:$H$12</c:f>
              <c:numCache>
                <c:formatCode>0.0000</c:formatCode>
                <c:ptCount val="11"/>
                <c:pt idx="0">
                  <c:v>0.87772190000000017</c:v>
                </c:pt>
                <c:pt idx="1">
                  <c:v>0.92545980000000005</c:v>
                </c:pt>
                <c:pt idx="2">
                  <c:v>0.93569370000000007</c:v>
                </c:pt>
                <c:pt idx="3">
                  <c:v>0.94113420000000003</c:v>
                </c:pt>
                <c:pt idx="4">
                  <c:v>0.94787500000000013</c:v>
                </c:pt>
                <c:pt idx="5">
                  <c:v>0.95776220000000001</c:v>
                </c:pt>
                <c:pt idx="6">
                  <c:v>0.95562510000000012</c:v>
                </c:pt>
                <c:pt idx="7">
                  <c:v>0.94661550000000005</c:v>
                </c:pt>
                <c:pt idx="8">
                  <c:v>0.92510689999999984</c:v>
                </c:pt>
                <c:pt idx="9">
                  <c:v>0.92933569999999999</c:v>
                </c:pt>
                <c:pt idx="10">
                  <c:v>0.9274019</c:v>
                </c:pt>
              </c:numCache>
            </c:numRef>
          </c:val>
        </c:ser>
        <c:marker val="1"/>
        <c:axId val="84146432"/>
        <c:axId val="84182912"/>
      </c:lineChart>
      <c:dateAx>
        <c:axId val="84146432"/>
        <c:scaling>
          <c:orientation val="minMax"/>
          <c:max val="41824"/>
          <c:min val="40909"/>
        </c:scaling>
        <c:axPos val="b"/>
        <c:numFmt formatCode="yyyy\-mm" sourceLinked="0"/>
        <c:majorTickMark val="none"/>
        <c:tickLblPos val="nextTo"/>
        <c:crossAx val="84182912"/>
        <c:crosses val="autoZero"/>
        <c:auto val="1"/>
        <c:lblOffset val="100"/>
        <c:majorUnit val="183"/>
        <c:majorTimeUnit val="days"/>
      </c:dateAx>
      <c:valAx>
        <c:axId val="84182912"/>
        <c:scaling>
          <c:orientation val="minMax"/>
          <c:max val="1.05"/>
          <c:min val="0.8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Reflectance Ratio (OMPS/GOME-2</a:t>
                </a:r>
                <a:r>
                  <a:rPr lang="en-US" baseline="0" dirty="0"/>
                  <a:t>) </a:t>
                </a:r>
                <a:endParaRPr lang="en-US" dirty="0"/>
              </a:p>
            </c:rich>
          </c:tx>
          <c:layout/>
        </c:title>
        <c:numFmt formatCode="0.00" sourceLinked="0"/>
        <c:majorTickMark val="none"/>
        <c:tickLblPos val="nextTo"/>
        <c:crossAx val="84146432"/>
        <c:crosses val="autoZero"/>
        <c:crossBetween val="between"/>
        <c:majorUnit val="0.05"/>
      </c:valAx>
    </c:plotArea>
    <c:legend>
      <c:legendPos val="b"/>
      <c:layout/>
    </c:legend>
    <c:plotVisOnly val="1"/>
  </c:chart>
  <c:spPr>
    <a:ln w="38100">
      <a:solidFill>
        <a:schemeClr val="bg1">
          <a:lumMod val="65000"/>
        </a:schemeClr>
      </a:solidFill>
    </a:ln>
  </c:spPr>
  <c:txPr>
    <a:bodyPr/>
    <a:lstStyle/>
    <a:p>
      <a:pPr>
        <a:defRPr sz="1400" b="1" i="0" baseline="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plotArea>
      <c:layout/>
      <c:lineChart>
        <c:grouping val="standard"/>
        <c:ser>
          <c:idx val="0"/>
          <c:order val="0"/>
          <c:tx>
            <c:strRef>
              <c:f>'METOP-A&amp;B'!$B$1</c:f>
              <c:strCache>
                <c:ptCount val="1"/>
                <c:pt idx="0">
                  <c:v>315nm</c:v>
                </c:pt>
              </c:strCache>
            </c:strRef>
          </c:tx>
          <c:spPr>
            <a:ln w="19050"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  <a:ln>
                <a:solidFill>
                  <a:srgbClr val="CC0099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'METOP-A&amp;B'!$B$2:$B$10</c:f>
              <c:numCache>
                <c:formatCode>General</c:formatCode>
                <c:ptCount val="9"/>
                <c:pt idx="0">
                  <c:v>1.0283209999999998</c:v>
                </c:pt>
                <c:pt idx="1">
                  <c:v>1.0227888000000001</c:v>
                </c:pt>
                <c:pt idx="2">
                  <c:v>1.0052059</c:v>
                </c:pt>
                <c:pt idx="3">
                  <c:v>0.98533399999999993</c:v>
                </c:pt>
                <c:pt idx="4">
                  <c:v>0.97517080000000012</c:v>
                </c:pt>
                <c:pt idx="5">
                  <c:v>0.99974779999999996</c:v>
                </c:pt>
                <c:pt idx="6">
                  <c:v>0.99062530000000004</c:v>
                </c:pt>
                <c:pt idx="7">
                  <c:v>0.97248369999999984</c:v>
                </c:pt>
                <c:pt idx="8">
                  <c:v>0.96871070000000004</c:v>
                </c:pt>
              </c:numCache>
            </c:numRef>
          </c:val>
        </c:ser>
        <c:ser>
          <c:idx val="1"/>
          <c:order val="1"/>
          <c:tx>
            <c:strRef>
              <c:f>'METOP-A&amp;B'!$C$1</c:f>
              <c:strCache>
                <c:ptCount val="1"/>
                <c:pt idx="0">
                  <c:v>325nm</c:v>
                </c:pt>
              </c:strCache>
            </c:strRef>
          </c:tx>
          <c:spPr>
            <a:ln w="19050">
              <a:solidFill>
                <a:srgbClr val="000066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'METOP-A&amp;B'!$C$2:$C$10</c:f>
              <c:numCache>
                <c:formatCode>General</c:formatCode>
                <c:ptCount val="9"/>
                <c:pt idx="0">
                  <c:v>0.99585809999999997</c:v>
                </c:pt>
                <c:pt idx="1">
                  <c:v>0.98162660000000002</c:v>
                </c:pt>
                <c:pt idx="2">
                  <c:v>0.98049900000000001</c:v>
                </c:pt>
                <c:pt idx="3">
                  <c:v>0.97229429999999994</c:v>
                </c:pt>
                <c:pt idx="4">
                  <c:v>0.95332030000000001</c:v>
                </c:pt>
                <c:pt idx="5">
                  <c:v>0.98643389999999986</c:v>
                </c:pt>
                <c:pt idx="6">
                  <c:v>0.96269910000000014</c:v>
                </c:pt>
                <c:pt idx="7">
                  <c:v>0.95001609999999992</c:v>
                </c:pt>
                <c:pt idx="8">
                  <c:v>0.95369770000000009</c:v>
                </c:pt>
              </c:numCache>
            </c:numRef>
          </c:val>
        </c:ser>
        <c:ser>
          <c:idx val="2"/>
          <c:order val="2"/>
          <c:tx>
            <c:strRef>
              <c:f>'METOP-A&amp;B'!$D$1</c:f>
              <c:strCache>
                <c:ptCount val="1"/>
                <c:pt idx="0">
                  <c:v>335nm</c:v>
                </c:pt>
              </c:strCache>
            </c:strRef>
          </c:tx>
          <c:spPr>
            <a:ln w="19050">
              <a:solidFill>
                <a:srgbClr val="0033CC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'METOP-A&amp;B'!$D$2:$D$10</c:f>
              <c:numCache>
                <c:formatCode>General</c:formatCode>
                <c:ptCount val="9"/>
                <c:pt idx="0">
                  <c:v>1.0015757999999997</c:v>
                </c:pt>
                <c:pt idx="1">
                  <c:v>0.99160919999999997</c:v>
                </c:pt>
                <c:pt idx="2">
                  <c:v>0.99122409999999994</c:v>
                </c:pt>
                <c:pt idx="3">
                  <c:v>0.98387720000000001</c:v>
                </c:pt>
                <c:pt idx="4">
                  <c:v>0.96517750000000002</c:v>
                </c:pt>
                <c:pt idx="5">
                  <c:v>0.99965979999999999</c:v>
                </c:pt>
                <c:pt idx="6">
                  <c:v>0.97810970000000008</c:v>
                </c:pt>
                <c:pt idx="7">
                  <c:v>0.96305359999999984</c:v>
                </c:pt>
                <c:pt idx="8">
                  <c:v>0.96449459999999998</c:v>
                </c:pt>
              </c:numCache>
            </c:numRef>
          </c:val>
        </c:ser>
        <c:ser>
          <c:idx val="3"/>
          <c:order val="3"/>
          <c:tx>
            <c:strRef>
              <c:f>'METOP-A&amp;B'!$E$1</c:f>
              <c:strCache>
                <c:ptCount val="1"/>
                <c:pt idx="0">
                  <c:v>345nm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'METOP-A&amp;B'!$E$2:$E$10</c:f>
              <c:numCache>
                <c:formatCode>General</c:formatCode>
                <c:ptCount val="9"/>
                <c:pt idx="0">
                  <c:v>1.0035628999999997</c:v>
                </c:pt>
                <c:pt idx="1">
                  <c:v>0.99600420000000001</c:v>
                </c:pt>
                <c:pt idx="2">
                  <c:v>1.0010386999999998</c:v>
                </c:pt>
                <c:pt idx="3">
                  <c:v>0.9939619999999999</c:v>
                </c:pt>
                <c:pt idx="4">
                  <c:v>0.9729059000000001</c:v>
                </c:pt>
                <c:pt idx="5">
                  <c:v>1.0037487999999999</c:v>
                </c:pt>
                <c:pt idx="6">
                  <c:v>0.9818057</c:v>
                </c:pt>
                <c:pt idx="7">
                  <c:v>0.96921930000000001</c:v>
                </c:pt>
                <c:pt idx="8">
                  <c:v>0.97138669999999994</c:v>
                </c:pt>
              </c:numCache>
            </c:numRef>
          </c:val>
        </c:ser>
        <c:ser>
          <c:idx val="4"/>
          <c:order val="4"/>
          <c:tx>
            <c:strRef>
              <c:f>'METOP-A&amp;B'!$F$1</c:f>
              <c:strCache>
                <c:ptCount val="1"/>
                <c:pt idx="0">
                  <c:v>355nm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'METOP-A&amp;B'!$F$2:$F$10</c:f>
              <c:numCache>
                <c:formatCode>General</c:formatCode>
                <c:ptCount val="9"/>
                <c:pt idx="0">
                  <c:v>0.99969110000000005</c:v>
                </c:pt>
                <c:pt idx="1">
                  <c:v>0.99018129999999993</c:v>
                </c:pt>
                <c:pt idx="2">
                  <c:v>0.98927789999999993</c:v>
                </c:pt>
                <c:pt idx="3">
                  <c:v>0.98574379999999984</c:v>
                </c:pt>
                <c:pt idx="4">
                  <c:v>0.96670000000000011</c:v>
                </c:pt>
                <c:pt idx="5">
                  <c:v>1.0056787999999999</c:v>
                </c:pt>
                <c:pt idx="6">
                  <c:v>0.98132129999999984</c:v>
                </c:pt>
                <c:pt idx="7">
                  <c:v>0.96949810000000003</c:v>
                </c:pt>
                <c:pt idx="8">
                  <c:v>0.97347980000000012</c:v>
                </c:pt>
              </c:numCache>
            </c:numRef>
          </c:val>
        </c:ser>
        <c:ser>
          <c:idx val="5"/>
          <c:order val="5"/>
          <c:tx>
            <c:strRef>
              <c:f>'METOP-A&amp;B'!$G$1</c:f>
              <c:strCache>
                <c:ptCount val="1"/>
                <c:pt idx="0">
                  <c:v>365nm</c:v>
                </c:pt>
              </c:strCache>
            </c:strRef>
          </c:tx>
          <c:spPr>
            <a:ln w="19050"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'METOP-A&amp;B'!$G$2:$G$10</c:f>
              <c:numCache>
                <c:formatCode>General</c:formatCode>
                <c:ptCount val="9"/>
                <c:pt idx="0">
                  <c:v>0.99670740000000002</c:v>
                </c:pt>
                <c:pt idx="1">
                  <c:v>0.98998069999999994</c:v>
                </c:pt>
                <c:pt idx="2">
                  <c:v>0.99350109999999991</c:v>
                </c:pt>
                <c:pt idx="3">
                  <c:v>0.98889159999999998</c:v>
                </c:pt>
                <c:pt idx="4">
                  <c:v>0.96596559999999998</c:v>
                </c:pt>
                <c:pt idx="5">
                  <c:v>0.99555049999999989</c:v>
                </c:pt>
                <c:pt idx="6">
                  <c:v>0.97606910000000002</c:v>
                </c:pt>
                <c:pt idx="7">
                  <c:v>0.96594360000000012</c:v>
                </c:pt>
                <c:pt idx="8">
                  <c:v>0.97268739999999998</c:v>
                </c:pt>
              </c:numCache>
            </c:numRef>
          </c:val>
        </c:ser>
        <c:ser>
          <c:idx val="6"/>
          <c:order val="6"/>
          <c:tx>
            <c:strRef>
              <c:f>'METOP-A&amp;B'!$H$1</c:f>
              <c:strCache>
                <c:ptCount val="1"/>
                <c:pt idx="0">
                  <c:v>375nm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'METOP-A&amp;B'!$H$2:$H$10</c:f>
              <c:numCache>
                <c:formatCode>General</c:formatCode>
                <c:ptCount val="9"/>
                <c:pt idx="0">
                  <c:v>0.99115199999999992</c:v>
                </c:pt>
                <c:pt idx="1">
                  <c:v>0.98836429999999986</c:v>
                </c:pt>
                <c:pt idx="2">
                  <c:v>0.99888129999999997</c:v>
                </c:pt>
                <c:pt idx="3">
                  <c:v>0.99682360000000003</c:v>
                </c:pt>
                <c:pt idx="4">
                  <c:v>0.96993779999999996</c:v>
                </c:pt>
                <c:pt idx="5">
                  <c:v>0.99051079999999991</c:v>
                </c:pt>
                <c:pt idx="6">
                  <c:v>0.97395209999999999</c:v>
                </c:pt>
                <c:pt idx="7">
                  <c:v>0.97021570000000001</c:v>
                </c:pt>
                <c:pt idx="8">
                  <c:v>0.97819570000000011</c:v>
                </c:pt>
              </c:numCache>
            </c:numRef>
          </c:val>
        </c:ser>
        <c:marker val="1"/>
        <c:axId val="93623040"/>
        <c:axId val="93624960"/>
      </c:lineChart>
      <c:dateAx>
        <c:axId val="93623040"/>
        <c:scaling>
          <c:orientation val="minMax"/>
          <c:max val="41824"/>
          <c:min val="40909"/>
        </c:scaling>
        <c:axPos val="b"/>
        <c:numFmt formatCode="yyyy\-mm" sourceLinked="0"/>
        <c:majorTickMark val="none"/>
        <c:tickLblPos val="nextTo"/>
        <c:crossAx val="93624960"/>
        <c:crosses val="autoZero"/>
        <c:auto val="1"/>
        <c:lblOffset val="100"/>
        <c:majorUnit val="183"/>
        <c:majorTimeUnit val="days"/>
      </c:dateAx>
      <c:valAx>
        <c:axId val="93624960"/>
        <c:scaling>
          <c:orientation val="minMax"/>
          <c:max val="1.05"/>
          <c:min val="0.8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Reflectance Ratio (OMPS/GOME-2</a:t>
                </a:r>
                <a:r>
                  <a:rPr lang="en-US" baseline="0" dirty="0"/>
                  <a:t>) </a:t>
                </a:r>
                <a:endParaRPr lang="en-US" dirty="0"/>
              </a:p>
            </c:rich>
          </c:tx>
          <c:layout/>
        </c:title>
        <c:numFmt formatCode="#,##0.00" sourceLinked="0"/>
        <c:majorTickMark val="none"/>
        <c:tickLblPos val="nextTo"/>
        <c:crossAx val="93623040"/>
        <c:crosses val="autoZero"/>
        <c:crossBetween val="between"/>
        <c:majorUnit val="0.05"/>
      </c:valAx>
    </c:plotArea>
    <c:legend>
      <c:legendPos val="b"/>
      <c:layout/>
    </c:legend>
    <c:plotVisOnly val="1"/>
  </c:chart>
  <c:spPr>
    <a:ln w="38100">
      <a:solidFill>
        <a:schemeClr val="bg1">
          <a:lumMod val="65000"/>
        </a:schemeClr>
      </a:solidFill>
    </a:ln>
  </c:spPr>
  <c:txPr>
    <a:bodyPr/>
    <a:lstStyle/>
    <a:p>
      <a:pPr>
        <a:defRPr sz="1400" b="1" i="0" baseline="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autoTitleDeleted val="1"/>
    <c:plotArea>
      <c:layout/>
      <c:lineChart>
        <c:grouping val="standard"/>
        <c:ser>
          <c:idx val="0"/>
          <c:order val="0"/>
          <c:tx>
            <c:strRef>
              <c:f>'METOP-A'!$B$1</c:f>
              <c:strCache>
                <c:ptCount val="1"/>
                <c:pt idx="0">
                  <c:v>315nm</c:v>
                </c:pt>
              </c:strCache>
            </c:strRef>
          </c:tx>
          <c:spPr>
            <a:ln w="19050"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  <a:ln>
                <a:solidFill>
                  <a:srgbClr val="CC0099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'METOP-A'!$B$2:$B$12</c:f>
              <c:numCache>
                <c:formatCode>0.0000</c:formatCode>
                <c:ptCount val="11"/>
                <c:pt idx="0">
                  <c:v>0.87330900000000034</c:v>
                </c:pt>
                <c:pt idx="1">
                  <c:v>0.86360190000000048</c:v>
                </c:pt>
                <c:pt idx="2">
                  <c:v>0.86011899999999997</c:v>
                </c:pt>
                <c:pt idx="3">
                  <c:v>0.89907709999999996</c:v>
                </c:pt>
                <c:pt idx="4">
                  <c:v>0.86162510000000037</c:v>
                </c:pt>
                <c:pt idx="5">
                  <c:v>0.87718839999999998</c:v>
                </c:pt>
                <c:pt idx="6">
                  <c:v>0.8550401000000003</c:v>
                </c:pt>
                <c:pt idx="7">
                  <c:v>0.8410490000000006</c:v>
                </c:pt>
                <c:pt idx="8">
                  <c:v>0.85176520000000033</c:v>
                </c:pt>
                <c:pt idx="9">
                  <c:v>0.81951059999999964</c:v>
                </c:pt>
                <c:pt idx="10">
                  <c:v>0.83782630000000002</c:v>
                </c:pt>
              </c:numCache>
            </c:numRef>
          </c:val>
        </c:ser>
        <c:ser>
          <c:idx val="1"/>
          <c:order val="1"/>
          <c:tx>
            <c:strRef>
              <c:f>'METOP-A'!$C$1</c:f>
              <c:strCache>
                <c:ptCount val="1"/>
                <c:pt idx="0">
                  <c:v>325nm</c:v>
                </c:pt>
              </c:strCache>
            </c:strRef>
          </c:tx>
          <c:spPr>
            <a:ln w="19050">
              <a:solidFill>
                <a:srgbClr val="000066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'METOP-A'!$C$2:$C$12</c:f>
              <c:numCache>
                <c:formatCode>0.0000</c:formatCode>
                <c:ptCount val="11"/>
                <c:pt idx="0">
                  <c:v>0.8532767</c:v>
                </c:pt>
                <c:pt idx="1">
                  <c:v>0.86370700000000034</c:v>
                </c:pt>
                <c:pt idx="2">
                  <c:v>0.8615024</c:v>
                </c:pt>
                <c:pt idx="3">
                  <c:v>0.89588829999999997</c:v>
                </c:pt>
                <c:pt idx="4">
                  <c:v>0.86892470000000033</c:v>
                </c:pt>
                <c:pt idx="5">
                  <c:v>0.88261229999999968</c:v>
                </c:pt>
                <c:pt idx="6">
                  <c:v>0.86713220000000002</c:v>
                </c:pt>
                <c:pt idx="7">
                  <c:v>0.85875870000000032</c:v>
                </c:pt>
                <c:pt idx="8">
                  <c:v>0.85976580000000036</c:v>
                </c:pt>
                <c:pt idx="9">
                  <c:v>0.83986890000000003</c:v>
                </c:pt>
                <c:pt idx="10">
                  <c:v>0.84743919999999962</c:v>
                </c:pt>
              </c:numCache>
            </c:numRef>
          </c:val>
        </c:ser>
        <c:ser>
          <c:idx val="2"/>
          <c:order val="2"/>
          <c:tx>
            <c:strRef>
              <c:f>'METOP-A'!$D$1</c:f>
              <c:strCache>
                <c:ptCount val="1"/>
                <c:pt idx="0">
                  <c:v>335nm</c:v>
                </c:pt>
              </c:strCache>
            </c:strRef>
          </c:tx>
          <c:spPr>
            <a:ln w="19050">
              <a:solidFill>
                <a:srgbClr val="0033CC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'METOP-A'!$D$2:$D$12</c:f>
              <c:numCache>
                <c:formatCode>0.0000</c:formatCode>
                <c:ptCount val="11"/>
                <c:pt idx="0">
                  <c:v>0.87693270000000001</c:v>
                </c:pt>
                <c:pt idx="1">
                  <c:v>0.87999030000000034</c:v>
                </c:pt>
                <c:pt idx="2">
                  <c:v>0.87941619999999965</c:v>
                </c:pt>
                <c:pt idx="3">
                  <c:v>0.91472070000000005</c:v>
                </c:pt>
                <c:pt idx="4">
                  <c:v>0.89449659999999953</c:v>
                </c:pt>
                <c:pt idx="5">
                  <c:v>0.90390879999999996</c:v>
                </c:pt>
                <c:pt idx="6">
                  <c:v>0.89370159999999998</c:v>
                </c:pt>
                <c:pt idx="7">
                  <c:v>0.88980110000000001</c:v>
                </c:pt>
                <c:pt idx="8">
                  <c:v>0.8879363999999994</c:v>
                </c:pt>
                <c:pt idx="9">
                  <c:v>0.87154410000000004</c:v>
                </c:pt>
                <c:pt idx="10">
                  <c:v>0.87448459999999961</c:v>
                </c:pt>
              </c:numCache>
            </c:numRef>
          </c:val>
        </c:ser>
        <c:ser>
          <c:idx val="3"/>
          <c:order val="3"/>
          <c:tx>
            <c:strRef>
              <c:f>'METOP-A'!$E$1</c:f>
              <c:strCache>
                <c:ptCount val="1"/>
                <c:pt idx="0">
                  <c:v>345nm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'METOP-A'!$E$2:$E$12</c:f>
              <c:numCache>
                <c:formatCode>0.0000</c:formatCode>
                <c:ptCount val="11"/>
                <c:pt idx="0">
                  <c:v>0.89910190000000001</c:v>
                </c:pt>
                <c:pt idx="1">
                  <c:v>0.90456229999999938</c:v>
                </c:pt>
                <c:pt idx="2">
                  <c:v>0.90466089999999999</c:v>
                </c:pt>
                <c:pt idx="3">
                  <c:v>0.93283159999999998</c:v>
                </c:pt>
                <c:pt idx="4">
                  <c:v>0.92257149999999999</c:v>
                </c:pt>
                <c:pt idx="5">
                  <c:v>0.93252120000000005</c:v>
                </c:pt>
                <c:pt idx="6">
                  <c:v>0.92311069999999962</c:v>
                </c:pt>
                <c:pt idx="7">
                  <c:v>0.91405700000000001</c:v>
                </c:pt>
                <c:pt idx="8">
                  <c:v>0.90922530000000001</c:v>
                </c:pt>
                <c:pt idx="9">
                  <c:v>0.89869619999999961</c:v>
                </c:pt>
                <c:pt idx="10">
                  <c:v>0.89879690000000001</c:v>
                </c:pt>
              </c:numCache>
            </c:numRef>
          </c:val>
        </c:ser>
        <c:ser>
          <c:idx val="4"/>
          <c:order val="4"/>
          <c:tx>
            <c:strRef>
              <c:f>'METOP-A'!$F$1</c:f>
              <c:strCache>
                <c:ptCount val="1"/>
                <c:pt idx="0">
                  <c:v>355nm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'METOP-A'!$F$2:$F$12</c:f>
              <c:numCache>
                <c:formatCode>0.0000</c:formatCode>
                <c:ptCount val="11"/>
                <c:pt idx="0">
                  <c:v>0.93905099999999997</c:v>
                </c:pt>
                <c:pt idx="1">
                  <c:v>0.89950239999999948</c:v>
                </c:pt>
                <c:pt idx="2">
                  <c:v>0.90340419999999966</c:v>
                </c:pt>
                <c:pt idx="3">
                  <c:v>0.93660940000000048</c:v>
                </c:pt>
                <c:pt idx="4">
                  <c:v>0.92418540000000005</c:v>
                </c:pt>
                <c:pt idx="5">
                  <c:v>0.92995779999999961</c:v>
                </c:pt>
                <c:pt idx="6">
                  <c:v>0.92615460000000005</c:v>
                </c:pt>
                <c:pt idx="7">
                  <c:v>0.92758649999999965</c:v>
                </c:pt>
                <c:pt idx="8">
                  <c:v>0.91903299999999966</c:v>
                </c:pt>
                <c:pt idx="9">
                  <c:v>0.91063890000000003</c:v>
                </c:pt>
                <c:pt idx="10">
                  <c:v>0.90740609999999966</c:v>
                </c:pt>
              </c:numCache>
            </c:numRef>
          </c:val>
        </c:ser>
        <c:ser>
          <c:idx val="5"/>
          <c:order val="5"/>
          <c:tx>
            <c:strRef>
              <c:f>'METOP-A'!$G$1</c:f>
              <c:strCache>
                <c:ptCount val="1"/>
                <c:pt idx="0">
                  <c:v>365nm</c:v>
                </c:pt>
              </c:strCache>
            </c:strRef>
          </c:tx>
          <c:spPr>
            <a:ln w="19050"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'METOP-A'!$G$2:$G$12</c:f>
              <c:numCache>
                <c:formatCode>0.0000</c:formatCode>
                <c:ptCount val="11"/>
                <c:pt idx="0">
                  <c:v>0.92901609999999968</c:v>
                </c:pt>
                <c:pt idx="1">
                  <c:v>0.91187510000000005</c:v>
                </c:pt>
                <c:pt idx="2">
                  <c:v>0.91899090000000005</c:v>
                </c:pt>
                <c:pt idx="3">
                  <c:v>0.93868320000000005</c:v>
                </c:pt>
                <c:pt idx="4">
                  <c:v>0.93641379999999941</c:v>
                </c:pt>
                <c:pt idx="5">
                  <c:v>0.94332680000000002</c:v>
                </c:pt>
                <c:pt idx="6">
                  <c:v>0.93940840000000003</c:v>
                </c:pt>
                <c:pt idx="7">
                  <c:v>0.93541849999999971</c:v>
                </c:pt>
                <c:pt idx="8">
                  <c:v>0.92068309999999998</c:v>
                </c:pt>
                <c:pt idx="9">
                  <c:v>0.91774560000000061</c:v>
                </c:pt>
                <c:pt idx="10">
                  <c:v>0.91467719999999997</c:v>
                </c:pt>
              </c:numCache>
            </c:numRef>
          </c:val>
        </c:ser>
        <c:ser>
          <c:idx val="6"/>
          <c:order val="6"/>
          <c:tx>
            <c:strRef>
              <c:f>'METOP-A'!$H$1</c:f>
              <c:strCache>
                <c:ptCount val="1"/>
                <c:pt idx="0">
                  <c:v>375nm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'METOP-A'!$A$2:$A$12</c:f>
              <c:numCache>
                <c:formatCode>yyyy/mm/dd</c:formatCode>
                <c:ptCount val="11"/>
                <c:pt idx="0">
                  <c:v>40998</c:v>
                </c:pt>
                <c:pt idx="1">
                  <c:v>41102</c:v>
                </c:pt>
                <c:pt idx="2">
                  <c:v>41154</c:v>
                </c:pt>
                <c:pt idx="3">
                  <c:v>41256</c:v>
                </c:pt>
                <c:pt idx="4">
                  <c:v>41358</c:v>
                </c:pt>
                <c:pt idx="5">
                  <c:v>41461</c:v>
                </c:pt>
                <c:pt idx="6">
                  <c:v>41513</c:v>
                </c:pt>
                <c:pt idx="7">
                  <c:v>41564</c:v>
                </c:pt>
                <c:pt idx="8">
                  <c:v>41616</c:v>
                </c:pt>
                <c:pt idx="9">
                  <c:v>41719</c:v>
                </c:pt>
                <c:pt idx="10">
                  <c:v>41771</c:v>
                </c:pt>
              </c:numCache>
            </c:numRef>
          </c:cat>
          <c:val>
            <c:numRef>
              <c:f>'METOP-A'!$H$2:$H$12</c:f>
              <c:numCache>
                <c:formatCode>0.0000</c:formatCode>
                <c:ptCount val="11"/>
                <c:pt idx="0">
                  <c:v>0.87772190000000061</c:v>
                </c:pt>
                <c:pt idx="1">
                  <c:v>0.92545980000000005</c:v>
                </c:pt>
                <c:pt idx="2">
                  <c:v>0.93569370000000029</c:v>
                </c:pt>
                <c:pt idx="3">
                  <c:v>0.94113420000000003</c:v>
                </c:pt>
                <c:pt idx="4">
                  <c:v>0.94787500000000036</c:v>
                </c:pt>
                <c:pt idx="5">
                  <c:v>0.95776220000000001</c:v>
                </c:pt>
                <c:pt idx="6">
                  <c:v>0.95562510000000034</c:v>
                </c:pt>
                <c:pt idx="7">
                  <c:v>0.94661550000000005</c:v>
                </c:pt>
                <c:pt idx="8">
                  <c:v>0.92510689999999962</c:v>
                </c:pt>
                <c:pt idx="9">
                  <c:v>0.92933569999999999</c:v>
                </c:pt>
                <c:pt idx="10">
                  <c:v>0.9274019</c:v>
                </c:pt>
              </c:numCache>
            </c:numRef>
          </c:val>
        </c:ser>
        <c:marker val="1"/>
        <c:axId val="82950016"/>
        <c:axId val="83050496"/>
      </c:lineChart>
      <c:dateAx>
        <c:axId val="82950016"/>
        <c:scaling>
          <c:orientation val="minMax"/>
          <c:max val="41824"/>
          <c:min val="40909"/>
        </c:scaling>
        <c:axPos val="b"/>
        <c:numFmt formatCode="yyyy\-mm" sourceLinked="0"/>
        <c:majorTickMark val="none"/>
        <c:tickLblPos val="nextTo"/>
        <c:crossAx val="83050496"/>
        <c:crosses val="autoZero"/>
        <c:auto val="1"/>
        <c:lblOffset val="100"/>
        <c:majorUnit val="183"/>
        <c:majorTimeUnit val="days"/>
      </c:dateAx>
      <c:valAx>
        <c:axId val="83050496"/>
        <c:scaling>
          <c:orientation val="minMax"/>
          <c:max val="1.05"/>
          <c:min val="0.8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Reflectance Ratio (OMPS/GOME-2</a:t>
                </a:r>
                <a:r>
                  <a:rPr lang="en-US" baseline="0" dirty="0"/>
                  <a:t>) </a:t>
                </a:r>
                <a:endParaRPr lang="en-US" dirty="0"/>
              </a:p>
            </c:rich>
          </c:tx>
          <c:layout/>
        </c:title>
        <c:numFmt formatCode="0.00" sourceLinked="0"/>
        <c:majorTickMark val="none"/>
        <c:tickLblPos val="nextTo"/>
        <c:crossAx val="82950016"/>
        <c:crosses val="autoZero"/>
        <c:crossBetween val="between"/>
        <c:majorUnit val="0.05"/>
      </c:valAx>
    </c:plotArea>
    <c:legend>
      <c:legendPos val="b"/>
      <c:layout/>
    </c:legend>
    <c:plotVisOnly val="1"/>
  </c:chart>
  <c:spPr>
    <a:ln w="38100">
      <a:solidFill>
        <a:schemeClr val="bg1">
          <a:lumMod val="65000"/>
        </a:schemeClr>
      </a:solidFill>
    </a:ln>
  </c:spPr>
  <c:txPr>
    <a:bodyPr/>
    <a:lstStyle/>
    <a:p>
      <a:pPr>
        <a:defRPr sz="1400" b="1" i="0" baseline="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plotArea>
      <c:layout/>
      <c:lineChart>
        <c:grouping val="standard"/>
        <c:ser>
          <c:idx val="0"/>
          <c:order val="0"/>
          <c:tx>
            <c:strRef>
              <c:f>'METOP-A&amp;B'!$B$1</c:f>
              <c:strCache>
                <c:ptCount val="1"/>
                <c:pt idx="0">
                  <c:v>315nm</c:v>
                </c:pt>
              </c:strCache>
            </c:strRef>
          </c:tx>
          <c:spPr>
            <a:ln w="19050"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  <a:ln>
                <a:solidFill>
                  <a:srgbClr val="CC0099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'METOP-A&amp;B'!$B$2:$B$10</c:f>
              <c:numCache>
                <c:formatCode>General</c:formatCode>
                <c:ptCount val="9"/>
                <c:pt idx="0">
                  <c:v>1.0283209999999998</c:v>
                </c:pt>
                <c:pt idx="1">
                  <c:v>1.0227888000000001</c:v>
                </c:pt>
                <c:pt idx="2">
                  <c:v>1.0052059</c:v>
                </c:pt>
                <c:pt idx="3">
                  <c:v>0.98533399999999949</c:v>
                </c:pt>
                <c:pt idx="4">
                  <c:v>0.97517080000000034</c:v>
                </c:pt>
                <c:pt idx="5">
                  <c:v>0.99974779999999996</c:v>
                </c:pt>
                <c:pt idx="6">
                  <c:v>0.99062530000000004</c:v>
                </c:pt>
                <c:pt idx="7">
                  <c:v>0.97248369999999962</c:v>
                </c:pt>
                <c:pt idx="8">
                  <c:v>0.96871070000000004</c:v>
                </c:pt>
              </c:numCache>
            </c:numRef>
          </c:val>
        </c:ser>
        <c:ser>
          <c:idx val="1"/>
          <c:order val="1"/>
          <c:tx>
            <c:strRef>
              <c:f>'METOP-A&amp;B'!$C$1</c:f>
              <c:strCache>
                <c:ptCount val="1"/>
                <c:pt idx="0">
                  <c:v>325nm</c:v>
                </c:pt>
              </c:strCache>
            </c:strRef>
          </c:tx>
          <c:spPr>
            <a:ln w="19050">
              <a:solidFill>
                <a:srgbClr val="000066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'METOP-A&amp;B'!$C$2:$C$10</c:f>
              <c:numCache>
                <c:formatCode>General</c:formatCode>
                <c:ptCount val="9"/>
                <c:pt idx="0">
                  <c:v>0.99585809999999997</c:v>
                </c:pt>
                <c:pt idx="1">
                  <c:v>0.98162660000000002</c:v>
                </c:pt>
                <c:pt idx="2">
                  <c:v>0.98049900000000001</c:v>
                </c:pt>
                <c:pt idx="3">
                  <c:v>0.97229429999999994</c:v>
                </c:pt>
                <c:pt idx="4">
                  <c:v>0.95332030000000001</c:v>
                </c:pt>
                <c:pt idx="5">
                  <c:v>0.98643389999999953</c:v>
                </c:pt>
                <c:pt idx="6">
                  <c:v>0.96269910000000036</c:v>
                </c:pt>
                <c:pt idx="7">
                  <c:v>0.9500160999999997</c:v>
                </c:pt>
                <c:pt idx="8">
                  <c:v>0.95369770000000031</c:v>
                </c:pt>
              </c:numCache>
            </c:numRef>
          </c:val>
        </c:ser>
        <c:ser>
          <c:idx val="2"/>
          <c:order val="2"/>
          <c:tx>
            <c:strRef>
              <c:f>'METOP-A&amp;B'!$D$1</c:f>
              <c:strCache>
                <c:ptCount val="1"/>
                <c:pt idx="0">
                  <c:v>335nm</c:v>
                </c:pt>
              </c:strCache>
            </c:strRef>
          </c:tx>
          <c:spPr>
            <a:ln w="19050">
              <a:solidFill>
                <a:srgbClr val="0033CC"/>
              </a:solidFill>
            </a:ln>
          </c:spPr>
          <c:marker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'METOP-A&amp;B'!$D$2:$D$10</c:f>
              <c:numCache>
                <c:formatCode>General</c:formatCode>
                <c:ptCount val="9"/>
                <c:pt idx="0">
                  <c:v>1.0015757999999992</c:v>
                </c:pt>
                <c:pt idx="1">
                  <c:v>0.99160919999999997</c:v>
                </c:pt>
                <c:pt idx="2">
                  <c:v>0.99122409999999972</c:v>
                </c:pt>
                <c:pt idx="3">
                  <c:v>0.98387720000000001</c:v>
                </c:pt>
                <c:pt idx="4">
                  <c:v>0.96517750000000002</c:v>
                </c:pt>
                <c:pt idx="5">
                  <c:v>0.99965979999999999</c:v>
                </c:pt>
                <c:pt idx="6">
                  <c:v>0.9781097000000003</c:v>
                </c:pt>
                <c:pt idx="7">
                  <c:v>0.96305359999999962</c:v>
                </c:pt>
                <c:pt idx="8">
                  <c:v>0.96449459999999998</c:v>
                </c:pt>
              </c:numCache>
            </c:numRef>
          </c:val>
        </c:ser>
        <c:ser>
          <c:idx val="3"/>
          <c:order val="3"/>
          <c:tx>
            <c:strRef>
              <c:f>'METOP-A&amp;B'!$E$1</c:f>
              <c:strCache>
                <c:ptCount val="1"/>
                <c:pt idx="0">
                  <c:v>345nm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'METOP-A&amp;B'!$E$2:$E$10</c:f>
              <c:numCache>
                <c:formatCode>General</c:formatCode>
                <c:ptCount val="9"/>
                <c:pt idx="0">
                  <c:v>1.0035628999999993</c:v>
                </c:pt>
                <c:pt idx="1">
                  <c:v>0.99600420000000001</c:v>
                </c:pt>
                <c:pt idx="2">
                  <c:v>1.0010386999999994</c:v>
                </c:pt>
                <c:pt idx="3">
                  <c:v>0.99396199999999968</c:v>
                </c:pt>
                <c:pt idx="4">
                  <c:v>0.97290590000000032</c:v>
                </c:pt>
                <c:pt idx="5">
                  <c:v>1.0037487999999994</c:v>
                </c:pt>
                <c:pt idx="6">
                  <c:v>0.9818057</c:v>
                </c:pt>
                <c:pt idx="7">
                  <c:v>0.96921930000000001</c:v>
                </c:pt>
                <c:pt idx="8">
                  <c:v>0.97138669999999971</c:v>
                </c:pt>
              </c:numCache>
            </c:numRef>
          </c:val>
        </c:ser>
        <c:ser>
          <c:idx val="4"/>
          <c:order val="4"/>
          <c:tx>
            <c:strRef>
              <c:f>'METOP-A&amp;B'!$F$1</c:f>
              <c:strCache>
                <c:ptCount val="1"/>
                <c:pt idx="0">
                  <c:v>355nm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'METOP-A&amp;B'!$F$2:$F$10</c:f>
              <c:numCache>
                <c:formatCode>General</c:formatCode>
                <c:ptCount val="9"/>
                <c:pt idx="0">
                  <c:v>0.99969110000000005</c:v>
                </c:pt>
                <c:pt idx="1">
                  <c:v>0.99018129999999971</c:v>
                </c:pt>
                <c:pt idx="2">
                  <c:v>0.98927789999999971</c:v>
                </c:pt>
                <c:pt idx="3">
                  <c:v>0.98574379999999961</c:v>
                </c:pt>
                <c:pt idx="4">
                  <c:v>0.96670000000000034</c:v>
                </c:pt>
                <c:pt idx="5">
                  <c:v>1.0056787999999994</c:v>
                </c:pt>
                <c:pt idx="6">
                  <c:v>0.98132129999999962</c:v>
                </c:pt>
                <c:pt idx="7">
                  <c:v>0.96949810000000003</c:v>
                </c:pt>
                <c:pt idx="8">
                  <c:v>0.97347980000000034</c:v>
                </c:pt>
              </c:numCache>
            </c:numRef>
          </c:val>
        </c:ser>
        <c:ser>
          <c:idx val="5"/>
          <c:order val="5"/>
          <c:tx>
            <c:strRef>
              <c:f>'METOP-A&amp;B'!$G$1</c:f>
              <c:strCache>
                <c:ptCount val="1"/>
                <c:pt idx="0">
                  <c:v>365nm</c:v>
                </c:pt>
              </c:strCache>
            </c:strRef>
          </c:tx>
          <c:spPr>
            <a:ln w="19050"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'METOP-A&amp;B'!$G$2:$G$10</c:f>
              <c:numCache>
                <c:formatCode>General</c:formatCode>
                <c:ptCount val="9"/>
                <c:pt idx="0">
                  <c:v>0.99670740000000002</c:v>
                </c:pt>
                <c:pt idx="1">
                  <c:v>0.98998069999999971</c:v>
                </c:pt>
                <c:pt idx="2">
                  <c:v>0.99350109999999969</c:v>
                </c:pt>
                <c:pt idx="3">
                  <c:v>0.98889159999999998</c:v>
                </c:pt>
                <c:pt idx="4">
                  <c:v>0.96596559999999998</c:v>
                </c:pt>
                <c:pt idx="5">
                  <c:v>0.99555049999999967</c:v>
                </c:pt>
                <c:pt idx="6">
                  <c:v>0.97606910000000002</c:v>
                </c:pt>
                <c:pt idx="7">
                  <c:v>0.96594360000000035</c:v>
                </c:pt>
                <c:pt idx="8">
                  <c:v>0.97268739999999998</c:v>
                </c:pt>
              </c:numCache>
            </c:numRef>
          </c:val>
        </c:ser>
        <c:ser>
          <c:idx val="6"/>
          <c:order val="6"/>
          <c:tx>
            <c:strRef>
              <c:f>'METOP-A&amp;B'!$H$1</c:f>
              <c:strCache>
                <c:ptCount val="1"/>
                <c:pt idx="0">
                  <c:v>375nm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'METOP-A&amp;B'!$A$2:$A$10</c:f>
              <c:numCache>
                <c:formatCode>yyyy/mm/dd</c:formatCode>
                <c:ptCount val="9"/>
                <c:pt idx="0">
                  <c:v>41284</c:v>
                </c:pt>
                <c:pt idx="1">
                  <c:v>41335</c:v>
                </c:pt>
                <c:pt idx="2">
                  <c:v>41386</c:v>
                </c:pt>
                <c:pt idx="3">
                  <c:v>41489</c:v>
                </c:pt>
                <c:pt idx="4">
                  <c:v>41540</c:v>
                </c:pt>
                <c:pt idx="5">
                  <c:v>41642</c:v>
                </c:pt>
                <c:pt idx="6">
                  <c:v>41694</c:v>
                </c:pt>
                <c:pt idx="7">
                  <c:v>41746</c:v>
                </c:pt>
                <c:pt idx="8">
                  <c:v>41797</c:v>
                </c:pt>
              </c:numCache>
            </c:numRef>
          </c:cat>
          <c:val>
            <c:numRef>
              <c:f>'METOP-A&amp;B'!$H$2:$H$10</c:f>
              <c:numCache>
                <c:formatCode>General</c:formatCode>
                <c:ptCount val="9"/>
                <c:pt idx="0">
                  <c:v>0.9911519999999997</c:v>
                </c:pt>
                <c:pt idx="1">
                  <c:v>0.98836429999999953</c:v>
                </c:pt>
                <c:pt idx="2">
                  <c:v>0.99888129999999997</c:v>
                </c:pt>
                <c:pt idx="3">
                  <c:v>0.99682360000000003</c:v>
                </c:pt>
                <c:pt idx="4">
                  <c:v>0.96993779999999996</c:v>
                </c:pt>
                <c:pt idx="5">
                  <c:v>0.99051079999999947</c:v>
                </c:pt>
                <c:pt idx="6">
                  <c:v>0.97395209999999999</c:v>
                </c:pt>
                <c:pt idx="7">
                  <c:v>0.97021570000000001</c:v>
                </c:pt>
                <c:pt idx="8">
                  <c:v>0.97819570000000033</c:v>
                </c:pt>
              </c:numCache>
            </c:numRef>
          </c:val>
        </c:ser>
        <c:marker val="1"/>
        <c:axId val="83091456"/>
        <c:axId val="83093376"/>
      </c:lineChart>
      <c:dateAx>
        <c:axId val="83091456"/>
        <c:scaling>
          <c:orientation val="minMax"/>
          <c:max val="41824"/>
          <c:min val="40909"/>
        </c:scaling>
        <c:axPos val="b"/>
        <c:numFmt formatCode="yyyy\-mm" sourceLinked="0"/>
        <c:majorTickMark val="none"/>
        <c:tickLblPos val="nextTo"/>
        <c:crossAx val="83093376"/>
        <c:crosses val="autoZero"/>
        <c:auto val="1"/>
        <c:lblOffset val="100"/>
        <c:majorUnit val="183"/>
        <c:majorTimeUnit val="days"/>
      </c:dateAx>
      <c:valAx>
        <c:axId val="83093376"/>
        <c:scaling>
          <c:orientation val="minMax"/>
          <c:max val="1.05"/>
          <c:min val="0.8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Reflectance Ratio (OMPS/GOME-2</a:t>
                </a:r>
                <a:r>
                  <a:rPr lang="en-US" baseline="0" dirty="0"/>
                  <a:t>) </a:t>
                </a:r>
                <a:endParaRPr lang="en-US" dirty="0"/>
              </a:p>
            </c:rich>
          </c:tx>
          <c:layout/>
        </c:title>
        <c:numFmt formatCode="#,##0.00" sourceLinked="0"/>
        <c:majorTickMark val="none"/>
        <c:tickLblPos val="nextTo"/>
        <c:crossAx val="83091456"/>
        <c:crosses val="autoZero"/>
        <c:crossBetween val="between"/>
        <c:majorUnit val="0.05"/>
      </c:valAx>
    </c:plotArea>
    <c:legend>
      <c:legendPos val="b"/>
      <c:layout/>
    </c:legend>
    <c:plotVisOnly val="1"/>
  </c:chart>
  <c:spPr>
    <a:ln w="38100">
      <a:solidFill>
        <a:schemeClr val="bg1">
          <a:lumMod val="65000"/>
        </a:schemeClr>
      </a:solidFill>
    </a:ln>
  </c:spPr>
  <c:txPr>
    <a:bodyPr/>
    <a:lstStyle/>
    <a:p>
      <a:pPr>
        <a:defRPr sz="1400" b="1" i="0" baseline="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E04D-B3F0-4020-91F0-8E78686C05E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E04D-B3F0-4020-91F0-8E78686C05E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522" y="0"/>
            <a:ext cx="7341833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v"/>
              <a:defRPr/>
            </a:lvl1pPr>
            <a:lvl2pPr>
              <a:buClr>
                <a:srgbClr val="006600"/>
              </a:buClr>
              <a:buFont typeface="Wingdings" pitchFamily="2" charset="2"/>
              <a:buChar char="Ø"/>
              <a:defRPr/>
            </a:lvl2pPr>
            <a:lvl3pPr>
              <a:buClr>
                <a:srgbClr val="0000FF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EUMETSAT Conference, Geneva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22A9-96B3-4CFF-A856-021A6B2E2743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AF2-F7C0-4D38-9C69-33FD3FAE5C3B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3186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600200"/>
            <a:ext cx="8669867" cy="137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Comparison of SDR/L1B Data from OMPS and GOME-2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229600" cy="1828800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X. Wu</a:t>
            </a:r>
            <a:r>
              <a:rPr lang="en-US" sz="2000" u="sng" baseline="30000" dirty="0" smtClean="0"/>
              <a:t>1</a:t>
            </a:r>
            <a:r>
              <a:rPr lang="en-US" sz="2000" dirty="0" smtClean="0"/>
              <a:t>, R. Lang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J. Zeng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R. Munro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M. Grotenhuis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L. Flynn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and C. Pan</a:t>
            </a:r>
            <a:r>
              <a:rPr lang="en-US" sz="2000" baseline="30000" dirty="0" smtClean="0"/>
              <a:t>4</a:t>
            </a:r>
            <a:endParaRPr lang="en-US" sz="2000" dirty="0" smtClean="0"/>
          </a:p>
          <a:p>
            <a:r>
              <a:rPr lang="en-US" sz="2000" dirty="0" smtClean="0"/>
              <a:t>1: NOAA/NESDIS/STAR; 2:EUMETSAT; 3: ERT; 4: University of Maryland</a:t>
            </a:r>
          </a:p>
          <a:p>
            <a:endParaRPr lang="en-US" sz="2000" dirty="0" smtClean="0"/>
          </a:p>
          <a:p>
            <a:r>
              <a:rPr lang="en-US" sz="2000" dirty="0" smtClean="0"/>
              <a:t>EUMETSAT Meteorological Satellite Conference</a:t>
            </a:r>
          </a:p>
          <a:p>
            <a:r>
              <a:rPr lang="en-US" sz="2000" dirty="0" smtClean="0"/>
              <a:t>Geneva, Switzerland, 23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of SNO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78142" y="1214437"/>
          <a:ext cx="8387716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78141" y="1214437"/>
          <a:ext cx="8387716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83971" y="2057400"/>
            <a:ext cx="0" cy="23513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3665" y="1485900"/>
            <a:ext cx="162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 Day 1 Solar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08914" y="2057400"/>
            <a:ext cx="0" cy="23513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8428" y="1411069"/>
            <a:ext cx="124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Stray Light Correction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7576" y="5987017"/>
            <a:ext cx="24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Degradation rate vs. orbit life and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>
                <a:latin typeface="Calibri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2807" y="5987018"/>
            <a:ext cx="164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 events.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30726" y="5987017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 fluctuations.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017202" y="1485900"/>
            <a:ext cx="457200" cy="128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869870" y="2464526"/>
            <a:ext cx="457200" cy="128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2" grpId="0"/>
      <p:bldP spid="10" grpId="0"/>
      <p:bldP spid="13" grpId="0"/>
      <p:bldP spid="14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Chasing Orbit – Method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2" descr="http://www.star.nesdis.noaa.gov/smcd/spb/wyu/OMPS/comparison/chasing/np/ChasingOrbit_OMPS_N19_201303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958" y="1290615"/>
            <a:ext cx="6482442" cy="461865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3967843" y="4033157"/>
            <a:ext cx="258535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857" y="5909267"/>
            <a:ext cx="81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 track of S-NPP orbit (blue) is chasing that of NOAA-19 (green)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Chasing Orbit – Method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 descr="omps_nm_chasing_orbit_channel_11_julday_2456802.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1" y="1220668"/>
            <a:ext cx="7341833" cy="506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Chasing Orbit –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NM_zonal_mean_rel_diff_entire_range.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1077687"/>
            <a:ext cx="7341833" cy="5278664"/>
          </a:xfrm>
          <a:prstGeom prst="rect">
            <a:avLst/>
          </a:prstGeom>
        </p:spPr>
      </p:pic>
      <p:pic>
        <p:nvPicPr>
          <p:cNvPr id="6" name="Picture 5" descr="NM SL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11" y="2122715"/>
            <a:ext cx="2173889" cy="2041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2242" y="2341798"/>
            <a:ext cx="124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Stray Light Correction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5502728" y="2988129"/>
            <a:ext cx="0" cy="2515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12911" y="3707499"/>
            <a:ext cx="321733" cy="1795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77734" y="3707499"/>
            <a:ext cx="321733" cy="17959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Chasing Orbit – NP</a:t>
            </a:r>
            <a:endParaRPr lang="en-US" dirty="0"/>
          </a:p>
        </p:txBody>
      </p:sp>
      <p:pic>
        <p:nvPicPr>
          <p:cNvPr id="5" name="Content Placeholder 4" descr="NP_zonal_mean_rel_diff_reduced_range.COL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21" y="1159329"/>
            <a:ext cx="7341833" cy="51970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0827" y="3216729"/>
            <a:ext cx="15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 Day 1 Solar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>
            <a:off x="2514599" y="3586061"/>
            <a:ext cx="0" cy="1916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1755" y="3216729"/>
            <a:ext cx="277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SAA Dark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8522" y="3586061"/>
            <a:ext cx="0" cy="1916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OES-15_2014264_2100_vis_f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3265" y="1257301"/>
            <a:ext cx="4675805" cy="4869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Earth Target – Tropical Pacific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4380" y="2834640"/>
            <a:ext cx="3337560" cy="1630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462703"/>
            <a:ext cx="37882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 that reflectance from clear ocean is invariant.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400" dirty="0" smtClean="0"/>
              <a:t>20</a:t>
            </a:r>
            <a:r>
              <a:rPr lang="en-US" sz="2400" dirty="0" smtClean="0">
                <a:sym typeface="Symbol"/>
              </a:rPr>
              <a:t>S - 20N, 100W - 180W.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Plenty clear scenes.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Stable ozone content.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Low aerosols.</a:t>
            </a:r>
          </a:p>
          <a:p>
            <a:r>
              <a:rPr lang="en-US" sz="2400" dirty="0" smtClean="0">
                <a:sym typeface="Symbol"/>
              </a:rPr>
              <a:t>Use “minimum reflectance” to identify clear scenes: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2400" dirty="0" smtClean="0"/>
              <a:t>Account for Raleigh scattering.</a:t>
            </a:r>
            <a:endParaRPr lang="en-US" sz="2400" dirty="0" smtClean="0">
              <a:sym typeface="Symbol"/>
            </a:endParaRPr>
          </a:p>
          <a:p>
            <a:pPr marL="342900" indent="-2286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Select the reflectance in the darkest 1</a:t>
            </a:r>
            <a:r>
              <a:rPr lang="en-US" sz="2400" baseline="30000" dirty="0" smtClean="0">
                <a:sym typeface="Symbol"/>
              </a:rPr>
              <a:t>st</a:t>
            </a:r>
            <a:r>
              <a:rPr lang="en-US" sz="2400" dirty="0" smtClean="0">
                <a:sym typeface="Symbol"/>
              </a:rPr>
              <a:t> percentile.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Stability – method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4EEE-15FA-46E1-A2ED-00C4B7A160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407" y="4228237"/>
            <a:ext cx="3586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Using spectral radiance to identify clear pixels.</a:t>
            </a:r>
          </a:p>
          <a:p>
            <a:pPr algn="l"/>
            <a:endParaRPr lang="en-US" b="0" dirty="0" smtClean="0"/>
          </a:p>
          <a:p>
            <a:pPr algn="l"/>
            <a:r>
              <a:rPr lang="en-US" b="0" dirty="0" smtClean="0"/>
              <a:t>Spectral reflectance with and without consideration of Rayleigh scattering variation with solar irradiance.</a:t>
            </a:r>
            <a:endParaRPr lang="en-US" dirty="0" smtClean="0"/>
          </a:p>
        </p:txBody>
      </p:sp>
      <p:cxnSp>
        <p:nvCxnSpPr>
          <p:cNvPr id="13" name="Straight Arrow Connector 12"/>
          <p:cNvCxnSpPr>
            <a:stCxn id="9" idx="0"/>
          </p:cNvCxnSpPr>
          <p:nvPr/>
        </p:nvCxnSpPr>
        <p:spPr bwMode="auto">
          <a:xfrm flipV="1">
            <a:off x="2168904" y="3886200"/>
            <a:ext cx="421896" cy="342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3"/>
            <a:endCxn id="14" idx="1"/>
          </p:cNvCxnSpPr>
          <p:nvPr/>
        </p:nvCxnSpPr>
        <p:spPr bwMode="auto">
          <a:xfrm flipV="1">
            <a:off x="3962401" y="5148596"/>
            <a:ext cx="939799" cy="95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9" idx="3"/>
          </p:cNvCxnSpPr>
          <p:nvPr/>
        </p:nvCxnSpPr>
        <p:spPr bwMode="auto">
          <a:xfrm flipV="1">
            <a:off x="3962401" y="3886200"/>
            <a:ext cx="939799" cy="1357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fig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1363132"/>
            <a:ext cx="3784600" cy="2523067"/>
          </a:xfrm>
          <a:prstGeom prst="rect">
            <a:avLst/>
          </a:prstGeom>
        </p:spPr>
      </p:pic>
      <p:pic>
        <p:nvPicPr>
          <p:cNvPr id="14" name="Picture 13" descr="fig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3886199"/>
            <a:ext cx="3787191" cy="2524794"/>
          </a:xfrm>
          <a:prstGeom prst="rect">
            <a:avLst/>
          </a:prstGeom>
        </p:spPr>
      </p:pic>
      <p:pic>
        <p:nvPicPr>
          <p:cNvPr id="16" name="Picture 15" descr="Fig_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06" y="1341120"/>
            <a:ext cx="4526794" cy="254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efficient_image_channel_num_146_selected_order_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85333"/>
            <a:ext cx="4775200" cy="5171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Stability – results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4EEE-15FA-46E1-A2ED-00C4B7A1602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coefficient_image_channel_num_146_selected_order_1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748" y="1185333"/>
            <a:ext cx="4735105" cy="517101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1"/>
          </p:cNvCxnSpPr>
          <p:nvPr/>
        </p:nvCxnSpPr>
        <p:spPr>
          <a:xfrm flipV="1">
            <a:off x="547395" y="4947558"/>
            <a:ext cx="1081574" cy="1224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271" y="1185333"/>
            <a:ext cx="30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OOB Stray Light Correction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>
            <a:off x="212271" y="1369999"/>
            <a:ext cx="1416698" cy="1944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76357" y="1554665"/>
            <a:ext cx="2155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did similar (but separately) over Libyan Desert. It seems that UV radiance is scattering limited so the underlying surface doesn’t matter. The aerosols do, however.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7395" y="5987018"/>
            <a:ext cx="216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 Solar update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606040" y="2263140"/>
            <a:ext cx="4061460" cy="5105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06040" y="3802380"/>
            <a:ext cx="4061460" cy="5105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606040" y="5052060"/>
            <a:ext cx="4061460" cy="51054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9" idx="0"/>
          </p:cNvCxnSpPr>
          <p:nvPr/>
        </p:nvCxnSpPr>
        <p:spPr>
          <a:xfrm flipV="1">
            <a:off x="1628969" y="4947558"/>
            <a:ext cx="1517858" cy="1039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9" grpId="0"/>
      <p:bldP spid="30" grpId="1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3787-A7D7-4DB5-ABC0-92BE6181BB4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 smtClean="0"/>
              <a:t>Instead of calibrating one instrument using the “better” one as reference, comparison </a:t>
            </a:r>
            <a:r>
              <a:rPr lang="en-US" sz="2400" dirty="0" smtClean="0"/>
              <a:t>may work as long as </a:t>
            </a:r>
            <a:r>
              <a:rPr lang="en-US" sz="2400" dirty="0" smtClean="0"/>
              <a:t>errors (random, systematic, operational) in either instrument are not correlated.</a:t>
            </a:r>
          </a:p>
          <a:p>
            <a:pPr lvl="1"/>
            <a:r>
              <a:rPr lang="en-US" sz="2000" dirty="0" smtClean="0"/>
              <a:t>This is often the case and can help to understand the </a:t>
            </a:r>
            <a:r>
              <a:rPr lang="en-US" sz="2000" dirty="0" smtClean="0"/>
              <a:t>characteristics and operations of </a:t>
            </a:r>
            <a:r>
              <a:rPr lang="en-US" sz="2000" dirty="0" smtClean="0"/>
              <a:t>both, e.g</a:t>
            </a:r>
            <a:r>
              <a:rPr lang="en-US" sz="2000" dirty="0" smtClean="0"/>
              <a:t>., </a:t>
            </a:r>
            <a:r>
              <a:rPr lang="en-US" sz="2000" dirty="0" smtClean="0"/>
              <a:t>deficiencies </a:t>
            </a:r>
            <a:r>
              <a:rPr lang="en-US" sz="2000" dirty="0" smtClean="0"/>
              <a:t>in both OMPS and GOME-2, </a:t>
            </a:r>
            <a:r>
              <a:rPr lang="en-US" sz="2000" dirty="0" smtClean="0"/>
              <a:t>mostly confirm and quantify but some were unknown..</a:t>
            </a:r>
            <a:endParaRPr lang="en-US" sz="2000" dirty="0" smtClean="0"/>
          </a:p>
          <a:p>
            <a:pPr lvl="0"/>
            <a:r>
              <a:rPr lang="en-US" sz="2400" dirty="0" smtClean="0"/>
              <a:t>Furthermore</a:t>
            </a:r>
            <a:r>
              <a:rPr lang="en-US" sz="2400" dirty="0" smtClean="0"/>
              <a:t>, it would be beneficial to also compare with common references (stable earth target, other ozone instruments), in addition to direct comparison of each other.</a:t>
            </a:r>
          </a:p>
          <a:p>
            <a:pPr lvl="0"/>
            <a:r>
              <a:rPr lang="en-US" sz="2400" dirty="0" smtClean="0"/>
              <a:t>Important to continue in long term for climate applications.</a:t>
            </a:r>
          </a:p>
          <a:p>
            <a:r>
              <a:rPr lang="en-US" sz="2400" dirty="0" smtClean="0"/>
              <a:t>Coordinate through the newly formed UV Subgroup of the Global Space-based Inter-Calibration System (GSICS) Research Working Group (GRWG).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Ozone Mapper Profiler Suite (OMPS) was launched onboard the </a:t>
            </a:r>
            <a:r>
              <a:rPr lang="en-US" b="1" dirty="0" smtClean="0">
                <a:solidFill>
                  <a:srgbClr val="0000FF"/>
                </a:solidFill>
              </a:rPr>
              <a:t>U.S.</a:t>
            </a:r>
            <a:r>
              <a:rPr lang="en-US" dirty="0" smtClean="0"/>
              <a:t> Suomi National Polar-orbiting Partnership (S-NPP) in October 2011.</a:t>
            </a:r>
          </a:p>
          <a:p>
            <a:pPr lvl="1"/>
            <a:r>
              <a:rPr lang="en-US" dirty="0" smtClean="0"/>
              <a:t>Will be a payload in future Joint Polar Satellite System (JPSS).</a:t>
            </a:r>
          </a:p>
          <a:p>
            <a:r>
              <a:rPr lang="en-US" dirty="0" smtClean="0"/>
              <a:t>The second generation of the Global Ozone Monitoring Experiment (</a:t>
            </a:r>
            <a:r>
              <a:rPr lang="en-US" dirty="0" smtClean="0"/>
              <a:t>GOME-2</a:t>
            </a:r>
            <a:r>
              <a:rPr lang="en-US" dirty="0" smtClean="0"/>
              <a:t>) instruments were launched onboard the </a:t>
            </a:r>
            <a:r>
              <a:rPr lang="en-US" b="1" dirty="0" smtClean="0">
                <a:solidFill>
                  <a:srgbClr val="0000FF"/>
                </a:solidFill>
              </a:rPr>
              <a:t>European</a:t>
            </a:r>
            <a:r>
              <a:rPr lang="en-US" dirty="0" smtClean="0"/>
              <a:t> METOP-A in October 2006 and METOP-B in September 2012.</a:t>
            </a:r>
          </a:p>
          <a:p>
            <a:pPr lvl="1"/>
            <a:r>
              <a:rPr lang="en-US" dirty="0" smtClean="0"/>
              <a:t>Will also be carried on METOP-C</a:t>
            </a:r>
          </a:p>
          <a:p>
            <a:r>
              <a:rPr lang="en-US" dirty="0" smtClean="0"/>
              <a:t>Tow </a:t>
            </a:r>
            <a:r>
              <a:rPr lang="en-US" b="1" dirty="0" smtClean="0">
                <a:solidFill>
                  <a:srgbClr val="0000FF"/>
                </a:solidFill>
              </a:rPr>
              <a:t>series</a:t>
            </a:r>
            <a:r>
              <a:rPr lang="en-US" dirty="0" smtClean="0"/>
              <a:t> of sophisticate instruments for the remote sensing of ozone, each for ~two decades.</a:t>
            </a:r>
          </a:p>
          <a:p>
            <a:pPr lvl="1"/>
            <a:r>
              <a:rPr lang="en-US" dirty="0" smtClean="0"/>
              <a:t>Nearly concurrent – unique opportunity e.g. some OMPS may overlap with three GOME-2 and vice versa.</a:t>
            </a:r>
          </a:p>
          <a:p>
            <a:pPr lvl="1"/>
            <a:r>
              <a:rPr lang="en-US" dirty="0" smtClean="0"/>
              <a:t>Interested in their long term comparison.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(2/2)</a:t>
            </a:r>
            <a:endParaRPr lang="en-US" dirty="0"/>
          </a:p>
        </p:txBody>
      </p:sp>
      <p:pic>
        <p:nvPicPr>
          <p:cNvPr id="5" name="Content Placeholder 4" descr="800px-Ozone_cycle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866" y="1274877"/>
            <a:ext cx="2861734" cy="20246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17" descr="06-140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1051" y="1825096"/>
            <a:ext cx="2604032" cy="192971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4" descr="http://www.star.nesdis.noaa.gov/smcd/spb/wyu/OMPS/Toz/v8/o3/08.2013/O3_V8_20130809_aito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1051" y="4187659"/>
            <a:ext cx="2604032" cy="1984026"/>
          </a:xfrm>
          <a:prstGeom prst="rect">
            <a:avLst/>
          </a:prstGeom>
          <a:noFill/>
        </p:spPr>
      </p:pic>
      <p:pic>
        <p:nvPicPr>
          <p:cNvPr id="8" name="Picture 7" descr="Fig_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68" y="3916652"/>
            <a:ext cx="3115732" cy="175174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3403600" y="2287216"/>
            <a:ext cx="1627451" cy="502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8" idx="3"/>
          </p:cNvCxnSpPr>
          <p:nvPr/>
        </p:nvCxnSpPr>
        <p:spPr>
          <a:xfrm flipH="1">
            <a:off x="3403600" y="2789951"/>
            <a:ext cx="1627451" cy="2002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7" idx="1"/>
          </p:cNvCxnSpPr>
          <p:nvPr/>
        </p:nvCxnSpPr>
        <p:spPr>
          <a:xfrm>
            <a:off x="3403600" y="4792524"/>
            <a:ext cx="1627451" cy="387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9055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64200" y="127487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20799" y="5802353"/>
            <a:ext cx="179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SDR, or Level 1B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17066" y="6356351"/>
            <a:ext cx="26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EDR (Ozone, aerosol, SO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5083" y="2287216"/>
            <a:ext cx="144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Instrument Performance Monitoring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02816" y="4711601"/>
            <a:ext cx="14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EDR Validation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39074" y="3385474"/>
            <a:ext cx="172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SDR Validation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566" y="6167477"/>
            <a:ext cx="268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Courtesy Google, Weng et al, Wu et al. and Pan et al.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OMPS &amp; GOME-2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key product for both instruments is the ratio of the back scattered UV radiance to the incoming solar radiance.</a:t>
            </a:r>
          </a:p>
          <a:p>
            <a:r>
              <a:rPr lang="en-US" dirty="0" smtClean="0"/>
              <a:t>Both instruments regularly sense solar irradiance reflected from a Solar Diffuser (SD) such that instrument degradation is self-corrected, as long as the SD is stable.</a:t>
            </a:r>
          </a:p>
          <a:p>
            <a:pPr lvl="1"/>
            <a:r>
              <a:rPr lang="en-US" dirty="0" smtClean="0"/>
              <a:t>OMPS maintains SD stability with a Reference Diffuser.</a:t>
            </a:r>
          </a:p>
          <a:p>
            <a:pPr lvl="1"/>
            <a:r>
              <a:rPr lang="en-US" dirty="0" smtClean="0"/>
              <a:t>The Spectral Line Source (SLS) on GOME-2A for the same purpose did not work as expected on orbit.</a:t>
            </a:r>
          </a:p>
          <a:p>
            <a:r>
              <a:rPr lang="en-US" dirty="0" smtClean="0"/>
              <a:t>OMPS has been exceptionally stable. </a:t>
            </a:r>
          </a:p>
          <a:p>
            <a:pPr lvl="1"/>
            <a:r>
              <a:rPr lang="en-US" dirty="0" smtClean="0"/>
              <a:t>Working SD has degraded slightly.</a:t>
            </a:r>
          </a:p>
          <a:p>
            <a:pPr lvl="1"/>
            <a:r>
              <a:rPr lang="en-US" dirty="0" smtClean="0"/>
              <a:t>Shortwave channels degradation became certain only recently.</a:t>
            </a:r>
          </a:p>
          <a:p>
            <a:r>
              <a:rPr lang="en-US" dirty="0" smtClean="0"/>
              <a:t>GOME-2 (esp. METOP-A): up to ~10% degradation due to SD.</a:t>
            </a:r>
          </a:p>
          <a:p>
            <a:pPr lvl="1"/>
            <a:r>
              <a:rPr lang="en-US" dirty="0" smtClean="0"/>
              <a:t>Will be corrected in Level 1C.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Simultaneous Nadir Overpass (SNO)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4EEE-15FA-46E1-A2ED-00C4B7A160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MYBRGB.A2013061.1355.005.20130621621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886200"/>
            <a:ext cx="2743200" cy="2286000"/>
          </a:xfrm>
          <a:prstGeom prst="rect">
            <a:avLst/>
          </a:prstGeom>
        </p:spPr>
      </p:pic>
      <p:pic>
        <p:nvPicPr>
          <p:cNvPr id="11" name="Picture 10" descr="MYD021KM.A2013061.1355_ch8re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4114799" cy="4114800"/>
          </a:xfrm>
          <a:prstGeom prst="rect">
            <a:avLst/>
          </a:prstGeom>
        </p:spPr>
      </p:pic>
      <p:sp>
        <p:nvSpPr>
          <p:cNvPr id="441347" name="AutoShape 3"/>
          <p:cNvSpPr>
            <a:spLocks noChangeShapeType="1"/>
          </p:cNvSpPr>
          <p:nvPr/>
        </p:nvSpPr>
        <p:spPr bwMode="auto">
          <a:xfrm flipV="1">
            <a:off x="2209800" y="1752600"/>
            <a:ext cx="2743200" cy="312419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1348" name="AutoShape 4"/>
          <p:cNvSpPr>
            <a:spLocks noChangeShapeType="1"/>
          </p:cNvSpPr>
          <p:nvPr/>
        </p:nvSpPr>
        <p:spPr bwMode="auto">
          <a:xfrm flipV="1">
            <a:off x="2209800" y="4876800"/>
            <a:ext cx="2743200" cy="152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057400" y="48768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 descr="SNOs_MAP_METOP-B_NPP_201303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1447800"/>
            <a:ext cx="2286000" cy="2286000"/>
          </a:xfrm>
          <a:prstGeom prst="rect">
            <a:avLst/>
          </a:prstGeom>
        </p:spPr>
      </p:pic>
      <p:sp>
        <p:nvSpPr>
          <p:cNvPr id="21" name="Oval 2"/>
          <p:cNvSpPr>
            <a:spLocks noChangeArrowheads="1"/>
          </p:cNvSpPr>
          <p:nvPr/>
        </p:nvSpPr>
        <p:spPr bwMode="auto">
          <a:xfrm flipH="1" flipV="1">
            <a:off x="1676400" y="2819400"/>
            <a:ext cx="609599" cy="38099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47457" y="5715000"/>
            <a:ext cx="4539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/>
              <a:t>No compensation for size, shape, and orientation of FOV’s :</a:t>
            </a:r>
          </a:p>
          <a:p>
            <a:pPr marL="293688" indent="-179388" algn="l">
              <a:buFont typeface="Arial" pitchFamily="34" charset="0"/>
              <a:buChar char="•"/>
            </a:pPr>
            <a:r>
              <a:rPr lang="en-US" sz="1400" b="0" dirty="0" smtClean="0"/>
              <a:t>Scene (ozone distribution) is often sufficiently uniform.</a:t>
            </a:r>
          </a:p>
          <a:p>
            <a:pPr marL="293688" indent="-179388" algn="l">
              <a:buFont typeface="Arial" pitchFamily="34" charset="0"/>
              <a:buChar char="•"/>
            </a:pPr>
            <a:r>
              <a:rPr lang="en-US" sz="1400" dirty="0" smtClean="0"/>
              <a:t>Caution: SZA variation within the scene, esp. NP.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SNO Results with METOP-A/B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4EEE-15FA-46E1-A2ED-00C4B7A1602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4" name="Picture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3200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2971800"/>
            <a:ext cx="3200399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00200"/>
            <a:ext cx="3200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71800"/>
            <a:ext cx="32766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1" y="4343400"/>
            <a:ext cx="31242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67200"/>
            <a:ext cx="3200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22098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Metop-A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029200" y="563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Metop-B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View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2971800"/>
            <a:ext cx="4572001" cy="338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1999" y="1431924"/>
            <a:ext cx="4572001" cy="492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SNO Results with METOP-A/B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4EEE-15FA-46E1-A2ED-00C4B7A160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4" name="Picture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3200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2971800"/>
            <a:ext cx="3200399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00200"/>
            <a:ext cx="3200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71800"/>
            <a:ext cx="32766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1" y="4343400"/>
            <a:ext cx="31242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67200"/>
            <a:ext cx="3200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22098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Metop-A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029200" y="563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Metop-B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View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Reflectance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Simultaneous Nadir Overpass (SNO)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4EEE-15FA-46E1-A2ED-00C4B7A160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MYBRGB.A2013061.1355.005.201306216214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886200"/>
            <a:ext cx="2743200" cy="2286000"/>
          </a:xfrm>
          <a:prstGeom prst="rect">
            <a:avLst/>
          </a:prstGeom>
        </p:spPr>
      </p:pic>
      <p:pic>
        <p:nvPicPr>
          <p:cNvPr id="11" name="Picture 10" descr="MYD021KM.A2013061.1355_ch8ref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4114799" cy="4114800"/>
          </a:xfrm>
          <a:prstGeom prst="rect">
            <a:avLst/>
          </a:prstGeom>
        </p:spPr>
      </p:pic>
      <p:sp>
        <p:nvSpPr>
          <p:cNvPr id="441347" name="AutoShape 3"/>
          <p:cNvSpPr>
            <a:spLocks noChangeShapeType="1"/>
          </p:cNvSpPr>
          <p:nvPr/>
        </p:nvSpPr>
        <p:spPr bwMode="auto">
          <a:xfrm flipV="1">
            <a:off x="2209800" y="1752600"/>
            <a:ext cx="2743200" cy="312419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1348" name="AutoShape 4"/>
          <p:cNvSpPr>
            <a:spLocks noChangeShapeType="1"/>
          </p:cNvSpPr>
          <p:nvPr/>
        </p:nvSpPr>
        <p:spPr bwMode="auto">
          <a:xfrm flipV="1">
            <a:off x="2209800" y="4876800"/>
            <a:ext cx="2743200" cy="152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057400" y="48768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 descr="SNOs_MAP_METOP-B_NPP_2013030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" y="1447800"/>
            <a:ext cx="2286000" cy="2286000"/>
          </a:xfrm>
          <a:prstGeom prst="rect">
            <a:avLst/>
          </a:prstGeom>
        </p:spPr>
      </p:pic>
      <p:sp>
        <p:nvSpPr>
          <p:cNvPr id="21" name="Oval 2"/>
          <p:cNvSpPr>
            <a:spLocks noChangeArrowheads="1"/>
          </p:cNvSpPr>
          <p:nvPr/>
        </p:nvSpPr>
        <p:spPr bwMode="auto">
          <a:xfrm flipH="1" flipV="1">
            <a:off x="1676400" y="2819400"/>
            <a:ext cx="609599" cy="38099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47457" y="5715000"/>
            <a:ext cx="4539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/>
              <a:t>No compensation for size, shape, and orientation of FOV’s :</a:t>
            </a:r>
          </a:p>
          <a:p>
            <a:pPr marL="293688" indent="-179388" algn="l">
              <a:buFont typeface="Arial" pitchFamily="34" charset="0"/>
              <a:buChar char="•"/>
            </a:pPr>
            <a:r>
              <a:rPr lang="en-US" sz="1400" b="0" dirty="0" smtClean="0"/>
              <a:t>Scene (ozone distribution) is often sufficiently uniform.</a:t>
            </a:r>
          </a:p>
          <a:p>
            <a:pPr marL="293688" indent="-179388" algn="l">
              <a:buFont typeface="Arial" pitchFamily="34" charset="0"/>
              <a:buChar char="•"/>
            </a:pPr>
            <a:r>
              <a:rPr lang="en-US" sz="1400" dirty="0" smtClean="0"/>
              <a:t>Caution: SZA variation within the scene, esp. NP.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of SNO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78142" y="1214437"/>
          <a:ext cx="8387716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78141" y="1214437"/>
          <a:ext cx="8387716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83971" y="2057400"/>
            <a:ext cx="0" cy="23513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3665" y="1485900"/>
            <a:ext cx="162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 Day 1 Solar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08914" y="2057400"/>
            <a:ext cx="0" cy="23513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8428" y="1411069"/>
            <a:ext cx="124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Stray Light Correction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7576" y="5987017"/>
            <a:ext cx="24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Degradation rate vs. orbit life and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>
                <a:latin typeface="Calibri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2807" y="5987018"/>
            <a:ext cx="164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 events.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30726" y="5987017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 fluctuations.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017202" y="1485900"/>
            <a:ext cx="457200" cy="128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869870" y="2464526"/>
            <a:ext cx="457200" cy="128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19300" y="1855232"/>
            <a:ext cx="6667500" cy="3394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2" grpId="0"/>
      <p:bldP spid="10" grpId="0"/>
      <p:bldP spid="13" grpId="0"/>
      <p:bldP spid="14" grpId="0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31069</TotalTime>
  <Words>865</Words>
  <Application>Microsoft Office PowerPoint</Application>
  <PresentationFormat>On-screen Show (4:3)</PresentationFormat>
  <Paragraphs>128</Paragraphs>
  <Slides>18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NPP_FOR</vt:lpstr>
      <vt:lpstr>Comparison of SDR/L1B Data from OMPS and GOME-2</vt:lpstr>
      <vt:lpstr>Motivation (1/2)</vt:lpstr>
      <vt:lpstr>Motivation (2/2)</vt:lpstr>
      <vt:lpstr>OMPS &amp; GOME-2 Calibration</vt:lpstr>
      <vt:lpstr>Simultaneous Nadir Overpass (SNO)</vt:lpstr>
      <vt:lpstr>SNO Results with METOP-A/B</vt:lpstr>
      <vt:lpstr>SNO Results with METOP-A/B</vt:lpstr>
      <vt:lpstr>Simultaneous Nadir Overpass (SNO)</vt:lpstr>
      <vt:lpstr>Time Series of SNO</vt:lpstr>
      <vt:lpstr>Time Series of SNO</vt:lpstr>
      <vt:lpstr>Chasing Orbit – Method (1/2)</vt:lpstr>
      <vt:lpstr>Chasing Orbit – Method (2/2)</vt:lpstr>
      <vt:lpstr>Chasing Orbit – NM</vt:lpstr>
      <vt:lpstr>Chasing Orbit – NP</vt:lpstr>
      <vt:lpstr>Stable Earth Target – Tropical Pacific</vt:lpstr>
      <vt:lpstr>Stability – method</vt:lpstr>
      <vt:lpstr>Stability – results</vt:lpstr>
      <vt:lpstr>Summary</vt:lpstr>
    </vt:vector>
  </TitlesOfParts>
  <Company>Lockheed Martin IS&amp;GS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S-NPP OMPS SDR</dc:title>
  <dc:creator>Xiangqian Wu</dc:creator>
  <cp:lastModifiedBy>Xiangqian Wu</cp:lastModifiedBy>
  <cp:revision>1192</cp:revision>
  <dcterms:created xsi:type="dcterms:W3CDTF">2011-10-05T18:31:57Z</dcterms:created>
  <dcterms:modified xsi:type="dcterms:W3CDTF">2014-09-24T23:00:10Z</dcterms:modified>
</cp:coreProperties>
</file>